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74" r:id="rId2"/>
    <p:sldId id="257" r:id="rId3"/>
    <p:sldId id="276" r:id="rId4"/>
    <p:sldId id="258" r:id="rId5"/>
    <p:sldId id="259" r:id="rId6"/>
    <p:sldId id="275" r:id="rId7"/>
    <p:sldId id="260" r:id="rId8"/>
    <p:sldId id="277" r:id="rId9"/>
    <p:sldId id="267" r:id="rId10"/>
    <p:sldId id="270" r:id="rId11"/>
    <p:sldId id="272" r:id="rId12"/>
    <p:sldId id="261" r:id="rId13"/>
    <p:sldId id="269" r:id="rId14"/>
    <p:sldId id="271" r:id="rId15"/>
    <p:sldId id="262" r:id="rId16"/>
    <p:sldId id="263" r:id="rId17"/>
    <p:sldId id="268" r:id="rId18"/>
    <p:sldId id="273" r:id="rId19"/>
    <p:sldId id="264" r:id="rId20"/>
    <p:sldId id="265" r:id="rId21"/>
    <p:sldId id="266" r:id="rId22"/>
  </p:sldIdLst>
  <p:sldSz cx="14630400" cy="8229600"/>
  <p:notesSz cx="8229600" cy="14630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nter" panose="020B0604020202020204" charset="0"/>
      <p:regular r:id="rId28"/>
    </p:embeddedFont>
    <p:embeddedFont>
      <p:font typeface="Segoe UI Emoji" panose="020B0502040204020203" pitchFamily="34" charset="0"/>
      <p:regular r:id="rId2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79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9DA92-5728-5F44-90C6-16E9ED1AB061}" type="datetimeFigureOut">
              <a:rPr lang="pt-BR" smtClean="0"/>
              <a:t>20/02/2026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1CB47-96BC-C04B-8F46-413BD01710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58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4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1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507554B-1FA6-FED0-FE3E-86287496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0" y="279699"/>
            <a:ext cx="14175045" cy="783923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57B9961-CD67-4B93-9831-5611384E9300}"/>
              </a:ext>
            </a:extLst>
          </p:cNvPr>
          <p:cNvSpPr/>
          <p:nvPr/>
        </p:nvSpPr>
        <p:spPr>
          <a:xfrm>
            <a:off x="0" y="6930455"/>
            <a:ext cx="8778240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AGENDAS DE FORMAÇÕES 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816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no da Campanha da Fraternidade 2026 - YouTube">
            <a:extLst>
              <a:ext uri="{FF2B5EF4-FFF2-40B4-BE49-F238E27FC236}">
                <a16:creationId xmlns:a16="http://schemas.microsoft.com/office/drawing/2014/main" id="{145B3C64-689A-41A4-AA60-5919FEE2E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t="42340" r="22928" b="15883"/>
          <a:stretch/>
        </p:blipFill>
        <p:spPr bwMode="auto">
          <a:xfrm>
            <a:off x="2205435" y="3123123"/>
            <a:ext cx="9803567" cy="51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189F144-3247-4A5A-A45E-E404080A3F22}"/>
              </a:ext>
            </a:extLst>
          </p:cNvPr>
          <p:cNvSpPr/>
          <p:nvPr/>
        </p:nvSpPr>
        <p:spPr>
          <a:xfrm>
            <a:off x="258184" y="278285"/>
            <a:ext cx="14372216" cy="23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No âmbito comunitário: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Como a paróquia pode se tornar mais próxima e presente junto às pessoas em situação de moradia precária ou insegura em nosso território?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Pensem em ações simples, possíveis e concretas, que possam ser iniciadas pela comunidade.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51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2B1AC1C-79F7-43A4-A23D-8C9AF856463E}"/>
              </a:ext>
            </a:extLst>
          </p:cNvPr>
          <p:cNvSpPr/>
          <p:nvPr/>
        </p:nvSpPr>
        <p:spPr>
          <a:xfrm>
            <a:off x="4001846" y="202842"/>
            <a:ext cx="10327340" cy="7783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setores convergem na necessidade de uma Igreja mais presente, missionária e organizada, que: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Realize visitas, escutas e cadastros das famílias em vulnerabilidade (inclusive zona rural e áreas alagadiças);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Fortaleça e expanda iniciativas já existentes como o projeto “Levanta-te e Anda”, brechós solidários, distribuição de cestas básicas e casas de acolhimento;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Crie ou fortaleça a Pastoral da Moradia, articulando ações concretas e permanentes;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Promova mutirões de reforma, construção e melhorias sanitárias (fossas, saneamento, coleta de lixo);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Amplie a ação missionária nas periferias, assentamentos e ocupações;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Estimule a mobilização comunitária, voluntariado e arrecadação de doações;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Desenvolva ações de educação ambiental e formação social nas comunidades;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Abra espaços da Igreja para acolhida, capacitação e serviços básicos.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b="1" dirty="0"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tônica comum é: proximidade, organização e ação concreta permanente.</a:t>
            </a:r>
            <a:endParaRPr lang="pt-BR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6C8DFE-979B-4ADE-8BA2-4634C4F4C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1058"/>
            <a:ext cx="4001846" cy="39492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6787853-4BF8-4757-B678-3E41CB1B8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71"/>
            <a:ext cx="4001846" cy="41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8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1063"/>
            <a:ext cx="113666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Âmbito Comunitário: Proximidade e Ação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03471"/>
            <a:ext cx="2079308" cy="20793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099911" y="3003471"/>
            <a:ext cx="18524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Visitar e Conhecer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099911" y="3848219"/>
            <a:ext cx="185249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Formar grupos para visitar famílias carentes e identificar suas necessidades urgentes.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003471"/>
            <a:ext cx="2079308" cy="20793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3003471"/>
            <a:ext cx="18524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Ações Concretas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3848219"/>
            <a:ext cx="185249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Promover mutirões, ajudar na construção de fossas sépticas e fiscalizar a coleta de lixo.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003471"/>
            <a:ext cx="2079308" cy="20793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984117" y="3003471"/>
            <a:ext cx="18524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Igreja Aberta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984117" y="3493889"/>
            <a:ext cx="185249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Abrir espaços nas comunidades para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acolhida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formação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divulgação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da rede de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apoio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87709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no da Campanha da Fraternidade 2026 - YouTube">
            <a:extLst>
              <a:ext uri="{FF2B5EF4-FFF2-40B4-BE49-F238E27FC236}">
                <a16:creationId xmlns:a16="http://schemas.microsoft.com/office/drawing/2014/main" id="{145B3C64-689A-41A4-AA60-5919FEE2E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t="42340" r="22928" b="15883"/>
          <a:stretch/>
        </p:blipFill>
        <p:spPr bwMode="auto">
          <a:xfrm>
            <a:off x="2205435" y="3123123"/>
            <a:ext cx="9803567" cy="51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0BCC55A-052D-4D9B-8882-072F4E2D1EB6}"/>
              </a:ext>
            </a:extLst>
          </p:cNvPr>
          <p:cNvSpPr/>
          <p:nvPr/>
        </p:nvSpPr>
        <p:spPr>
          <a:xfrm>
            <a:off x="677731" y="449246"/>
            <a:ext cx="13447059" cy="23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No âmbito eclesial e/ou social: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Quais parcerias podem ser fortalecidas ou criadas para promover o direito à moradia digna como expressão da fé?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Identifiquem o que já existe e o que pode ser construído.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76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CEB9000-BA71-43C1-AB23-C423F33C3420}"/>
              </a:ext>
            </a:extLst>
          </p:cNvPr>
          <p:cNvSpPr/>
          <p:nvPr/>
        </p:nvSpPr>
        <p:spPr>
          <a:xfrm>
            <a:off x="4528969" y="199951"/>
            <a:ext cx="9907793" cy="830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Há forte consenso sobre a necessidade de articulação com o poder público e a sociedade civil, incluindo: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Participação ativa nos conselhos municipais, associações de moradores e espaços de controle social;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Parcerias com órgãos públicos (habitação, assistência social, saneamento);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Apoio a projetos de regularização fundiária e orientação jurídica;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Criação de banco de empregos e articulação com empresários locais;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Fortalecimento da </a:t>
            </a:r>
            <a:r>
              <a:rPr lang="pt-BR" sz="25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Cáritas</a:t>
            </a: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das Pastorais Sociais;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Formação política para compreensão de direitos e deveres;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Inserção da Igreja em debates sobre Plano Diretor, políticas urbanas e ATHIS;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União entre paróquias para ações conjuntas.</a:t>
            </a:r>
            <a:endParaRPr lang="pt-BR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direção comum aponta para uma Igreja articuladora, formadora de consciência e promotora de cidadania.</a:t>
            </a:r>
            <a:endParaRPr lang="pt-B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E466B5-068F-4A7A-AE6D-24044570D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6" y="0"/>
            <a:ext cx="432958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5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9535"/>
            <a:ext cx="76132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Iniciativas e Fortalecimento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42103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93790" y="251162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3657540" y="220194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614" y="2406015"/>
            <a:ext cx="272177" cy="27217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51084" y="3109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União Paroquial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51084" y="3599497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Paróquias unidas para ações concretas e apoio a projetos como "Levanta-te e Anda".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428548" y="2542103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2511623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220194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6371" y="2406015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31090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Pastoral da Moradia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7685842" y="359949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Criação ou fortalecimento da Pastoral da Moradia para articular ações permanentes.</a:t>
            </a:r>
            <a:endParaRPr lang="en-US" sz="1750" dirty="0"/>
          </a:p>
        </p:txBody>
      </p:sp>
      <p:sp>
        <p:nvSpPr>
          <p:cNvPr id="15" name="Shape 11"/>
          <p:cNvSpPr/>
          <p:nvPr/>
        </p:nvSpPr>
        <p:spPr>
          <a:xfrm>
            <a:off x="793790" y="5149572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3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1614" y="5013484"/>
            <a:ext cx="272177" cy="272177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Brechós Solidários</a:t>
            </a:r>
            <a:endParaRPr lang="en-US" sz="2200" dirty="0"/>
          </a:p>
        </p:txBody>
      </p:sp>
      <p:sp>
        <p:nvSpPr>
          <p:cNvPr id="20" name="Text 15"/>
          <p:cNvSpPr/>
          <p:nvPr/>
        </p:nvSpPr>
        <p:spPr>
          <a:xfrm>
            <a:off x="1051084" y="6206966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Destinar vendas de brechós para programas como "Adote uma Família".</a:t>
            </a:r>
            <a:endParaRPr lang="en-US" sz="1750" dirty="0"/>
          </a:p>
        </p:txBody>
      </p:sp>
      <p:sp>
        <p:nvSpPr>
          <p:cNvPr id="21" name="Shape 16"/>
          <p:cNvSpPr/>
          <p:nvPr/>
        </p:nvSpPr>
        <p:spPr>
          <a:xfrm>
            <a:off x="7428548" y="5149572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7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8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96371" y="5013484"/>
            <a:ext cx="272177" cy="272177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Acolhimento</a:t>
            </a:r>
            <a:endParaRPr lang="en-US" sz="2200" dirty="0"/>
          </a:p>
        </p:txBody>
      </p:sp>
      <p:sp>
        <p:nvSpPr>
          <p:cNvPr id="26" name="Text 20"/>
          <p:cNvSpPr/>
          <p:nvPr/>
        </p:nvSpPr>
        <p:spPr>
          <a:xfrm>
            <a:off x="7685842" y="6206966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Expandir casas de acolhimento e fortalecer a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Cáritas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4372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2711"/>
            <a:ext cx="94897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Âmbito Eclesial e Social: Parcerias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95118"/>
            <a:ext cx="4158615" cy="41586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62805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Participação Ativa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77096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Engajamento em conselhos municipais e associações de moradores.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1895118"/>
            <a:ext cx="4158615" cy="41586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6280547"/>
            <a:ext cx="39413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Diálogo com o Poder Público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77096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Parcerias com órgãos de habitação, assistência social e saneamento.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1895118"/>
            <a:ext cx="4158615" cy="415861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6280547"/>
            <a:ext cx="32179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Formação e Orientação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770965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Orientar sobre direitos e deveres, e promover a regularização fundiária.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34424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no da Campanha da Fraternidade 2026 - YouTube">
            <a:extLst>
              <a:ext uri="{FF2B5EF4-FFF2-40B4-BE49-F238E27FC236}">
                <a16:creationId xmlns:a16="http://schemas.microsoft.com/office/drawing/2014/main" id="{145B3C64-689A-41A4-AA60-5919FEE2E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1" t="42340" r="22928" b="15883"/>
          <a:stretch/>
        </p:blipFill>
        <p:spPr bwMode="auto">
          <a:xfrm>
            <a:off x="2205435" y="3123123"/>
            <a:ext cx="9803567" cy="51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2E401F2-4FC9-449B-A1D1-3F4A159DDBA2}"/>
              </a:ext>
            </a:extLst>
          </p:cNvPr>
          <p:cNvSpPr/>
          <p:nvPr/>
        </p:nvSpPr>
        <p:spPr>
          <a:xfrm>
            <a:off x="796065" y="344922"/>
            <a:ext cx="14157064" cy="23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No âmbito do compromisso e conversão: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 mudanças de atitude pessoal, comunitária e pastoral são necessárias para que a fé se traduza em compromisso concreto com quem não tem “terra, teto e trabalho”?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800" dirty="0"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Indiquem ao menos um gesto concreto que pode nascer desta formação.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30D2511-C6C6-4E78-93EE-0F2B0A487EAD}"/>
              </a:ext>
            </a:extLst>
          </p:cNvPr>
          <p:cNvSpPr/>
          <p:nvPr/>
        </p:nvSpPr>
        <p:spPr>
          <a:xfrm>
            <a:off x="4216998" y="800193"/>
            <a:ext cx="9971561" cy="692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grupos destacam que a transformação começa pelo coração convertido e pela superação da indiferença, propondo: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 uma “Igreja em saída”, próxima dos que sofrem;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Romper com a zona de conforto e agir com atitude missionária;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Intensificar formação permanente (bíblica, social e política);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Combater divisões ideológicas e fortalecer a união comunitária;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Conhecer leis e direitos para cobrar políticas públicas;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Manter as ações da CF durante todo o ano, não apenas na Quaresma;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Criar grupos permanentes de reflexão da CF nas paróquias;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6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Incentivar participação nos conselhos de direitos e controle social.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t-B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pt-BR" sz="2800" b="1" dirty="0">
                <a:solidFill>
                  <a:schemeClr val="accent1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Segoe UI Emoji" panose="020B0502040204020203" pitchFamily="34" charset="0"/>
              </a:rPr>
              <a:t>👉</a:t>
            </a:r>
            <a:r>
              <a:rPr lang="pt-BR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gesto concreto mais recorrente é: visitar, organizar, formar e agir em rede, transformando fé em compromisso social efetivo.</a:t>
            </a:r>
            <a:endParaRPr lang="pt-BR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FE487C-7EEB-4D29-8552-F7EB3047F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5" y="1898248"/>
            <a:ext cx="39122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5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253" y="1117759"/>
            <a:ext cx="11692176" cy="6198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Compromisso e Conversão: Mudança de Atitude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3177064" y="2084427"/>
            <a:ext cx="1655207" cy="1108115"/>
          </a:xfrm>
          <a:prstGeom prst="roundRect">
            <a:avLst>
              <a:gd name="adj" fmla="val 751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5245" y="2499003"/>
            <a:ext cx="278844" cy="2788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30629" y="2282785"/>
            <a:ext cx="2479477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Coração Convertido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5030629" y="2696766"/>
            <a:ext cx="6588323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Superar a indiferença e preparar o coração para o serviço ao próximo.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4931450" y="3183017"/>
            <a:ext cx="8905518" cy="11430"/>
          </a:xfrm>
          <a:prstGeom prst="roundRect">
            <a:avLst>
              <a:gd name="adj" fmla="val 72888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2349460" y="3291721"/>
            <a:ext cx="3310414" cy="1108115"/>
          </a:xfrm>
          <a:prstGeom prst="roundRect">
            <a:avLst>
              <a:gd name="adj" fmla="val 751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5245" y="3706297"/>
            <a:ext cx="278844" cy="2788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858232" y="3490079"/>
            <a:ext cx="2479477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Igreja em Saída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5858232" y="3904059"/>
            <a:ext cx="6079093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Sair da zona de conforto e ir ao encontro dos mais necessitados.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5759053" y="4390311"/>
            <a:ext cx="8077914" cy="11430"/>
          </a:xfrm>
          <a:prstGeom prst="roundRect">
            <a:avLst>
              <a:gd name="adj" fmla="val 72888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1521857" y="4499015"/>
            <a:ext cx="4965621" cy="1108115"/>
          </a:xfrm>
          <a:prstGeom prst="roundRect">
            <a:avLst>
              <a:gd name="adj" fmla="val 751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65245" y="4913590"/>
            <a:ext cx="278844" cy="278844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685836" y="4697373"/>
            <a:ext cx="2479477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Formação Contínua</a:t>
            </a:r>
            <a:endParaRPr lang="en-US" sz="1950" dirty="0"/>
          </a:p>
        </p:txBody>
      </p:sp>
      <p:sp>
        <p:nvSpPr>
          <p:cNvPr id="16" name="Text 11"/>
          <p:cNvSpPr/>
          <p:nvPr/>
        </p:nvSpPr>
        <p:spPr>
          <a:xfrm>
            <a:off x="6685836" y="5111353"/>
            <a:ext cx="6301264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Intensificar a formação bíblica, social e política para a comunidade.</a:t>
            </a:r>
            <a:endParaRPr lang="en-US" sz="1550" dirty="0"/>
          </a:p>
        </p:txBody>
      </p:sp>
      <p:sp>
        <p:nvSpPr>
          <p:cNvPr id="17" name="Shape 12"/>
          <p:cNvSpPr/>
          <p:nvPr/>
        </p:nvSpPr>
        <p:spPr>
          <a:xfrm>
            <a:off x="6586657" y="5597604"/>
            <a:ext cx="7250311" cy="11430"/>
          </a:xfrm>
          <a:prstGeom prst="roundRect">
            <a:avLst>
              <a:gd name="adj" fmla="val 728881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3"/>
          <p:cNvSpPr/>
          <p:nvPr/>
        </p:nvSpPr>
        <p:spPr>
          <a:xfrm>
            <a:off x="694253" y="5706308"/>
            <a:ext cx="6620947" cy="1405533"/>
          </a:xfrm>
          <a:prstGeom prst="roundRect">
            <a:avLst>
              <a:gd name="adj" fmla="val 592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65245" y="6269593"/>
            <a:ext cx="278844" cy="27884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13558" y="5904667"/>
            <a:ext cx="2479477" cy="309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União e Ação</a:t>
            </a:r>
            <a:endParaRPr lang="en-US" sz="1950" dirty="0"/>
          </a:p>
        </p:txBody>
      </p:sp>
      <p:sp>
        <p:nvSpPr>
          <p:cNvPr id="21" name="Text 15"/>
          <p:cNvSpPr/>
          <p:nvPr/>
        </p:nvSpPr>
        <p:spPr>
          <a:xfrm>
            <a:off x="7513558" y="6318647"/>
            <a:ext cx="6224230" cy="5948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Combater divisões ideológicas e fortalecer a união comunitária para buscar melhorias.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37423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732" y="983933"/>
            <a:ext cx="10412492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Formações para Multiplicadores e Setores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09732" y="2284214"/>
            <a:ext cx="4282797" cy="2703671"/>
          </a:xfrm>
          <a:prstGeom prst="roundRect">
            <a:avLst>
              <a:gd name="adj" fmla="val 405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09732" y="2261354"/>
            <a:ext cx="4282797" cy="91440"/>
          </a:xfrm>
          <a:prstGeom prst="roundRect">
            <a:avLst>
              <a:gd name="adj" fmla="val 9314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2546925" y="1980128"/>
            <a:ext cx="608290" cy="608290"/>
          </a:xfrm>
          <a:prstGeom prst="roundRect">
            <a:avLst>
              <a:gd name="adj" fmla="val 15032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9448" y="2162532"/>
            <a:ext cx="243245" cy="24324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35355" y="2791182"/>
            <a:ext cx="3831550" cy="6336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Multiplicadores Regional Ariquemes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35355" y="3533537"/>
            <a:ext cx="383155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13 e 14 de janeiro, 19h30-21h30, Online (Meet). 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173742" y="2284214"/>
            <a:ext cx="4282797" cy="2703671"/>
          </a:xfrm>
          <a:prstGeom prst="roundRect">
            <a:avLst>
              <a:gd name="adj" fmla="val 405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5173742" y="2261354"/>
            <a:ext cx="4282797" cy="91440"/>
          </a:xfrm>
          <a:prstGeom prst="roundRect">
            <a:avLst>
              <a:gd name="adj" fmla="val 9314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7010936" y="1980128"/>
            <a:ext cx="608290" cy="608290"/>
          </a:xfrm>
          <a:prstGeom prst="roundRect">
            <a:avLst>
              <a:gd name="adj" fmla="val 15032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3459" y="2162532"/>
            <a:ext cx="243245" cy="24324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399365" y="2791182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Setor 01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5399365" y="3216712"/>
            <a:ext cx="383155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31 de janeiro, 08h30-11h00, Cúria Arquidiocesana. 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9637752" y="2284214"/>
            <a:ext cx="4282797" cy="2703671"/>
          </a:xfrm>
          <a:prstGeom prst="roundRect">
            <a:avLst>
              <a:gd name="adj" fmla="val 4058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9637752" y="2261354"/>
            <a:ext cx="4282797" cy="91440"/>
          </a:xfrm>
          <a:prstGeom prst="roundRect">
            <a:avLst>
              <a:gd name="adj" fmla="val 9314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3"/>
          <p:cNvSpPr/>
          <p:nvPr/>
        </p:nvSpPr>
        <p:spPr>
          <a:xfrm>
            <a:off x="11474946" y="1980128"/>
            <a:ext cx="608290" cy="608290"/>
          </a:xfrm>
          <a:prstGeom prst="roundRect">
            <a:avLst>
              <a:gd name="adj" fmla="val 15032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57469" y="2162532"/>
            <a:ext cx="243245" cy="243245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9863376" y="2791182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Setor 03</a:t>
            </a:r>
            <a:endParaRPr lang="en-US" sz="1950" dirty="0"/>
          </a:p>
        </p:txBody>
      </p:sp>
      <p:sp>
        <p:nvSpPr>
          <p:cNvPr id="20" name="Text 15"/>
          <p:cNvSpPr/>
          <p:nvPr/>
        </p:nvSpPr>
        <p:spPr>
          <a:xfrm>
            <a:off x="9863376" y="3216712"/>
            <a:ext cx="3831550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31 de janeiro, 08h30-11h00, Paróquia Santa Clara. </a:t>
            </a:r>
            <a:endParaRPr lang="en-US" sz="1550" dirty="0"/>
          </a:p>
        </p:txBody>
      </p:sp>
      <p:sp>
        <p:nvSpPr>
          <p:cNvPr id="21" name="Shape 16"/>
          <p:cNvSpPr/>
          <p:nvPr/>
        </p:nvSpPr>
        <p:spPr>
          <a:xfrm>
            <a:off x="709732" y="5473184"/>
            <a:ext cx="6514743" cy="1772483"/>
          </a:xfrm>
          <a:prstGeom prst="roundRect">
            <a:avLst>
              <a:gd name="adj" fmla="val 619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17"/>
          <p:cNvSpPr/>
          <p:nvPr/>
        </p:nvSpPr>
        <p:spPr>
          <a:xfrm>
            <a:off x="709732" y="5450324"/>
            <a:ext cx="6514743" cy="91440"/>
          </a:xfrm>
          <a:prstGeom prst="roundRect">
            <a:avLst>
              <a:gd name="adj" fmla="val 9314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18"/>
          <p:cNvSpPr/>
          <p:nvPr/>
        </p:nvSpPr>
        <p:spPr>
          <a:xfrm>
            <a:off x="3662898" y="5169098"/>
            <a:ext cx="608290" cy="608290"/>
          </a:xfrm>
          <a:prstGeom prst="roundRect">
            <a:avLst>
              <a:gd name="adj" fmla="val 15032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45421" y="5351502"/>
            <a:ext cx="243245" cy="243245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935355" y="5980152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Setor 04</a:t>
            </a:r>
            <a:endParaRPr lang="en-US" sz="1950" dirty="0"/>
          </a:p>
        </p:txBody>
      </p:sp>
      <p:sp>
        <p:nvSpPr>
          <p:cNvPr id="26" name="Text 20"/>
          <p:cNvSpPr/>
          <p:nvPr/>
        </p:nvSpPr>
        <p:spPr>
          <a:xfrm>
            <a:off x="935355" y="6405682"/>
            <a:ext cx="6063496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31 de janeiro, 14h00-17h00, Paróquia Santa </a:t>
            </a:r>
            <a:r>
              <a:rPr lang="en-US" sz="15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Luzia</a:t>
            </a: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sp>
        <p:nvSpPr>
          <p:cNvPr id="27" name="Shape 21"/>
          <p:cNvSpPr/>
          <p:nvPr/>
        </p:nvSpPr>
        <p:spPr>
          <a:xfrm>
            <a:off x="7405688" y="5473184"/>
            <a:ext cx="6514862" cy="1772483"/>
          </a:xfrm>
          <a:prstGeom prst="roundRect">
            <a:avLst>
              <a:gd name="adj" fmla="val 619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Shape 22"/>
          <p:cNvSpPr/>
          <p:nvPr/>
        </p:nvSpPr>
        <p:spPr>
          <a:xfrm>
            <a:off x="7405688" y="5450324"/>
            <a:ext cx="6514862" cy="91440"/>
          </a:xfrm>
          <a:prstGeom prst="roundRect">
            <a:avLst>
              <a:gd name="adj" fmla="val 93147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Shape 23"/>
          <p:cNvSpPr/>
          <p:nvPr/>
        </p:nvSpPr>
        <p:spPr>
          <a:xfrm>
            <a:off x="10358973" y="5169098"/>
            <a:ext cx="608290" cy="608290"/>
          </a:xfrm>
          <a:prstGeom prst="roundRect">
            <a:avLst>
              <a:gd name="adj" fmla="val 150323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30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541496" y="5351502"/>
            <a:ext cx="243245" cy="243245"/>
          </a:xfrm>
          <a:prstGeom prst="rect">
            <a:avLst/>
          </a:prstGeom>
        </p:spPr>
      </p:pic>
      <p:sp>
        <p:nvSpPr>
          <p:cNvPr id="31" name="Text 24"/>
          <p:cNvSpPr/>
          <p:nvPr/>
        </p:nvSpPr>
        <p:spPr>
          <a:xfrm>
            <a:off x="7631311" y="5980152"/>
            <a:ext cx="2534841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Setor 02</a:t>
            </a:r>
            <a:endParaRPr lang="en-US" sz="1950" dirty="0"/>
          </a:p>
        </p:txBody>
      </p:sp>
      <p:sp>
        <p:nvSpPr>
          <p:cNvPr id="32" name="Text 25"/>
          <p:cNvSpPr/>
          <p:nvPr/>
        </p:nvSpPr>
        <p:spPr>
          <a:xfrm>
            <a:off x="7631311" y="6405682"/>
            <a:ext cx="6063615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06 de fevereiro, 20h00-22h00, Paróquia São Cristóvão. 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3591"/>
            <a:ext cx="112283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Gesto Concreto: Visitar, Organizar e Agir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25998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Visitas e Escuta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850487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Identificar necessidades e fornecer auxílio às famílias em vulnerabilidade.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3225998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Organização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85048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Criar grupos de reflexão da CF e fortalecer as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Pastorais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Sociais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Cáritas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3225998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360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Ação em Rede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85048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Trabalhar em parceria com órgãos governamentais e a comunidade.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52239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070" y="37027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Conclusões: Pilares Fundamentais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350139" y="2975967"/>
            <a:ext cx="2407206" cy="4565144"/>
          </a:xfrm>
          <a:prstGeom prst="roundRect">
            <a:avLst>
              <a:gd name="adj" fmla="val 40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2"/>
          <p:cNvSpPr/>
          <p:nvPr/>
        </p:nvSpPr>
        <p:spPr>
          <a:xfrm>
            <a:off x="6514624" y="32104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01790" y="339744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14624" y="4117657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Presença Missionária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390042" y="4962405"/>
            <a:ext cx="2250085" cy="2578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Visitar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escutar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cadastrar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acompanhar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e criar vínculos com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famílias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situação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</a:t>
            </a:r>
            <a:r>
              <a:rPr lang="en-US" sz="175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vulnerabilidade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8874562" y="2975967"/>
            <a:ext cx="2367558" cy="4565143"/>
          </a:xfrm>
          <a:prstGeom prst="roundRect">
            <a:avLst>
              <a:gd name="adj" fmla="val 40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6"/>
          <p:cNvSpPr/>
          <p:nvPr/>
        </p:nvSpPr>
        <p:spPr>
          <a:xfrm>
            <a:off x="9108996" y="32104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96162" y="3397448"/>
            <a:ext cx="306110" cy="30611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08996" y="4117657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Organização e Articulação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108996" y="4962406"/>
            <a:ext cx="18986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pt-BR" sz="175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pt-BR" sz="1750" dirty="0">
                <a:latin typeface="Inter" panose="020B0604020202020204" charset="0"/>
                <a:ea typeface="Inter" panose="020B0604020202020204" charset="0"/>
              </a:rPr>
              <a:t>Criar/fortalecer a Pastoral da Moradia, integrar pastorais, participar dos conselhos e dialogar com o poder público.</a:t>
            </a:r>
          </a:p>
        </p:txBody>
      </p:sp>
      <p:sp>
        <p:nvSpPr>
          <p:cNvPr id="14" name="Shape 9"/>
          <p:cNvSpPr/>
          <p:nvPr/>
        </p:nvSpPr>
        <p:spPr>
          <a:xfrm>
            <a:off x="11468933" y="2975967"/>
            <a:ext cx="2367558" cy="4565143"/>
          </a:xfrm>
          <a:prstGeom prst="roundRect">
            <a:avLst>
              <a:gd name="adj" fmla="val 40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0"/>
          <p:cNvSpPr/>
          <p:nvPr/>
        </p:nvSpPr>
        <p:spPr>
          <a:xfrm>
            <a:off x="11703368" y="321040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90534" y="3397448"/>
            <a:ext cx="306110" cy="30611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1703368" y="4117657"/>
            <a:ext cx="18986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Conversão e </a:t>
            </a:r>
            <a:r>
              <a:rPr lang="en-US" sz="2200" b="1" dirty="0" err="1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Formação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Permanente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11703368" y="5196839"/>
            <a:ext cx="18986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pt-BR" sz="1750" dirty="0">
              <a:latin typeface="Inter" panose="020B0604020202020204" charset="0"/>
              <a:ea typeface="Inter" panose="020B0604020202020204" charset="0"/>
            </a:endParaRPr>
          </a:p>
          <a:p>
            <a:r>
              <a:rPr lang="pt-BR" sz="1750" dirty="0">
                <a:latin typeface="Inter" panose="020B0604020202020204" charset="0"/>
                <a:ea typeface="Inter" panose="020B0604020202020204" charset="0"/>
              </a:rPr>
              <a:t>Superar a indiferença, promover formação social e política, agir de forma contínua e comunitária.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79786FD-1FDD-4158-B610-EBF9C6936A57}"/>
              </a:ext>
            </a:extLst>
          </p:cNvPr>
          <p:cNvSpPr/>
          <p:nvPr/>
        </p:nvSpPr>
        <p:spPr>
          <a:xfrm>
            <a:off x="6350139" y="1974876"/>
            <a:ext cx="7989805" cy="858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0"/>
              </a:spcAft>
            </a:pP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seis setores indicam que a resposta ao tema “</a:t>
            </a:r>
            <a:r>
              <a:rPr lang="pt-B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Fraternidade e Moradia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passa por três pilares fundamentais: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2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2AE3A8-8A7F-410C-9491-14279815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02" y="215152"/>
            <a:ext cx="6637470" cy="76056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4AC2DC-EEA9-4C26-BD82-F4457A1A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29" y="215152"/>
            <a:ext cx="6637469" cy="76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0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3141" y="314297"/>
            <a:ext cx="7888962" cy="644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Paróquias e Áreas Missionárias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404722" y="1129323"/>
            <a:ext cx="1372433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Área Missionária Baixo Madeira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390356" y="2561221"/>
            <a:ext cx="1372433" cy="3466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07 de fevereiro, 14h30-17h30, Distrito de São Carlos. 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4694915" y="5064329"/>
            <a:ext cx="1372553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Área Missionária Alto Madeira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4765424" y="6325242"/>
            <a:ext cx="1372553" cy="1911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 de fevereiro, 09h-12h, Distrito de União Bandeirantes. </a:t>
            </a:r>
            <a:endParaRPr lang="en-US" sz="1600" dirty="0"/>
          </a:p>
        </p:txBody>
      </p:sp>
      <p:sp>
        <p:nvSpPr>
          <p:cNvPr id="10" name="Text 5"/>
          <p:cNvSpPr/>
          <p:nvPr/>
        </p:nvSpPr>
        <p:spPr>
          <a:xfrm>
            <a:off x="13128490" y="959140"/>
            <a:ext cx="1372553" cy="1612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Paróquia Nossa Senhora do Amparo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13128490" y="2411445"/>
            <a:ext cx="1372553" cy="220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14 de fevereiro, 14h-17h. 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8040387" y="5064330"/>
            <a:ext cx="1372553" cy="1289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Paróquia Nossa Senhora de Fátima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8137206" y="6477305"/>
            <a:ext cx="1372553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19 de fevereiro, 19h30-21h30. </a:t>
            </a:r>
            <a:endParaRPr lang="en-US" sz="16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89B820A-3A5C-4891-A04A-3F3B469B1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268" y="4948518"/>
            <a:ext cx="5050131" cy="328108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88D7C29-296C-4886-8CB4-4A544D6A3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7" y="4948518"/>
            <a:ext cx="4497950" cy="3281082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F0C9768A-3081-4C7E-8964-8164F761D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4687" y="1002085"/>
            <a:ext cx="4305695" cy="367368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CFE7AD5-C216-429F-AF4B-C7388C0C7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614" y="959140"/>
            <a:ext cx="4305695" cy="36584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678668" y="1217414"/>
            <a:ext cx="2032397" cy="253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094389" y="1818261"/>
            <a:ext cx="5675650" cy="173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 rot="10800000" flipV="1">
            <a:off x="1149048" y="3221474"/>
            <a:ext cx="5962912" cy="2683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7488079" y="1217414"/>
            <a:ext cx="2827972" cy="253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7488078" y="1875473"/>
            <a:ext cx="2414897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DB5A7D-995A-4734-859E-875BDB956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176" y="415590"/>
            <a:ext cx="5962913" cy="72143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5DF802C-2A28-40E7-AD39-37E1BBE08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70" y="5337348"/>
            <a:ext cx="3345083" cy="268390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9D0FE104-9D2C-4F53-ABED-8F632D0C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851" y="196769"/>
            <a:ext cx="2827972" cy="302470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C504C6D7-6CDF-4FB0-9DD5-81986F33D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1412" y="3671944"/>
            <a:ext cx="4158988" cy="4466873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A40F5C1-3D60-43A4-8030-6EF4CB7D9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21" y="282084"/>
            <a:ext cx="2913222" cy="40699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40687" y="591860"/>
            <a:ext cx="8225314" cy="423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 err="1">
                <a:solidFill>
                  <a:schemeClr val="accent2">
                    <a:lumMod val="75000"/>
                  </a:schemeClr>
                </a:solidFill>
                <a:latin typeface="Inter Bold" pitchFamily="34" charset="0"/>
                <a:ea typeface="Inter Bold" pitchFamily="34" charset="-122"/>
              </a:rPr>
              <a:t>Próximas</a:t>
            </a:r>
            <a:r>
              <a:rPr lang="en-US" sz="2650" b="1" dirty="0">
                <a:solidFill>
                  <a:schemeClr val="accent2">
                    <a:lumMod val="75000"/>
                  </a:schemeClr>
                </a:solidFill>
                <a:latin typeface="Inter Bold" pitchFamily="34" charset="0"/>
                <a:ea typeface="Inter Bold" pitchFamily="34" charset="-122"/>
              </a:rPr>
              <a:t> Agendas</a:t>
            </a:r>
            <a:endParaRPr lang="en-US" sz="26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 rot="10800000">
            <a:off x="1029297" y="1536138"/>
            <a:ext cx="6279834" cy="6274556"/>
          </a:xfrm>
          <a:prstGeom prst="roundRect">
            <a:avLst>
              <a:gd name="adj" fmla="val 2074"/>
            </a:avLst>
          </a:prstGeom>
          <a:solidFill>
            <a:srgbClr val="E0F2F7"/>
          </a:solidFill>
          <a:ln/>
        </p:spPr>
        <p:txBody>
          <a:bodyPr/>
          <a:lstStyle/>
          <a:p>
            <a:endParaRPr lang="pt-BR" sz="1500" dirty="0"/>
          </a:p>
        </p:txBody>
      </p:sp>
      <p:sp>
        <p:nvSpPr>
          <p:cNvPr id="4" name="Text 2"/>
          <p:cNvSpPr/>
          <p:nvPr/>
        </p:nvSpPr>
        <p:spPr>
          <a:xfrm>
            <a:off x="2678668" y="1217414"/>
            <a:ext cx="2032397" cy="253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947922" y="761154"/>
            <a:ext cx="5675650" cy="173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🗓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 rot="10800000" flipV="1">
            <a:off x="1149048" y="3221474"/>
            <a:ext cx="5962912" cy="2683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buSzPct val="100000"/>
            </a:pPr>
            <a:endParaRPr lang="pt-BR" sz="21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8079" y="1579245"/>
            <a:ext cx="135493" cy="135493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7488079" y="1777246"/>
            <a:ext cx="4509254" cy="1524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8"/>
          <p:cNvSpPr/>
          <p:nvPr/>
        </p:nvSpPr>
        <p:spPr>
          <a:xfrm>
            <a:off x="7488078" y="1875473"/>
            <a:ext cx="2414897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CPR Regional Porto Velho</a:t>
            </a:r>
            <a:endParaRPr lang="en-US" dirty="0"/>
          </a:p>
        </p:txBody>
      </p:sp>
      <p:sp>
        <p:nvSpPr>
          <p:cNvPr id="13" name="Text 9"/>
          <p:cNvSpPr/>
          <p:nvPr/>
        </p:nvSpPr>
        <p:spPr>
          <a:xfrm>
            <a:off x="7488078" y="2168008"/>
            <a:ext cx="5786446" cy="69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21 de fevereiro, 08h-12h, Cúria Arquidiocesana. </a:t>
            </a:r>
            <a:endParaRPr lang="en-US" sz="1600" dirty="0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9843" y="2854246"/>
            <a:ext cx="135493" cy="135493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7496114" y="3097316"/>
            <a:ext cx="4509254" cy="1524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4"/>
          <p:cNvSpPr/>
          <p:nvPr/>
        </p:nvSpPr>
        <p:spPr>
          <a:xfrm>
            <a:off x="7496114" y="3249739"/>
            <a:ext cx="2178844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Instituto Maria Auxiliadora</a:t>
            </a:r>
            <a:endParaRPr lang="en-US" dirty="0"/>
          </a:p>
        </p:txBody>
      </p:sp>
      <p:sp>
        <p:nvSpPr>
          <p:cNvPr id="21" name="Text 15"/>
          <p:cNvSpPr/>
          <p:nvPr/>
        </p:nvSpPr>
        <p:spPr>
          <a:xfrm>
            <a:off x="7496114" y="3541768"/>
            <a:ext cx="6039209" cy="5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26 de fevereiro, 09h-12h, IMA. </a:t>
            </a:r>
            <a:endParaRPr lang="en-US" sz="16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1045" y="4102520"/>
            <a:ext cx="135493" cy="135493"/>
          </a:xfrm>
          <a:prstGeom prst="rect">
            <a:avLst/>
          </a:prstGeom>
        </p:spPr>
      </p:pic>
      <p:sp>
        <p:nvSpPr>
          <p:cNvPr id="23" name="Shape 16"/>
          <p:cNvSpPr/>
          <p:nvPr/>
        </p:nvSpPr>
        <p:spPr>
          <a:xfrm>
            <a:off x="7472302" y="4322616"/>
            <a:ext cx="4509254" cy="15240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17"/>
          <p:cNvSpPr/>
          <p:nvPr/>
        </p:nvSpPr>
        <p:spPr>
          <a:xfrm>
            <a:off x="7472302" y="4445029"/>
            <a:ext cx="2643783" cy="211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Faculdade Católica de Rondônia</a:t>
            </a:r>
            <a:endParaRPr lang="en-US" dirty="0"/>
          </a:p>
        </p:txBody>
      </p:sp>
      <p:sp>
        <p:nvSpPr>
          <p:cNvPr id="25" name="Text 18"/>
          <p:cNvSpPr/>
          <p:nvPr/>
        </p:nvSpPr>
        <p:spPr>
          <a:xfrm>
            <a:off x="7496114" y="4798313"/>
            <a:ext cx="4509254" cy="400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pt-BR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02 de março, 19h-20h30, FCR</a:t>
            </a:r>
            <a:endParaRPr lang="en-US" sz="1600" dirty="0"/>
          </a:p>
        </p:txBody>
      </p:sp>
      <p:graphicFrame>
        <p:nvGraphicFramePr>
          <p:cNvPr id="26" name="Tabela 25">
            <a:extLst>
              <a:ext uri="{FF2B5EF4-FFF2-40B4-BE49-F238E27FC236}">
                <a16:creationId xmlns:a16="http://schemas.microsoft.com/office/drawing/2014/main" id="{88762E7E-A677-49F5-AFA1-E7E32B26BC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209631"/>
              </p:ext>
            </p:extLst>
          </p:nvPr>
        </p:nvGraphicFramePr>
        <p:xfrm>
          <a:off x="1251210" y="1987839"/>
          <a:ext cx="5860750" cy="4826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0375">
                  <a:extLst>
                    <a:ext uri="{9D8B030D-6E8A-4147-A177-3AD203B41FA5}">
                      <a16:colId xmlns:a16="http://schemas.microsoft.com/office/drawing/2014/main" val="2890393482"/>
                    </a:ext>
                  </a:extLst>
                </a:gridCol>
                <a:gridCol w="2930375">
                  <a:extLst>
                    <a:ext uri="{9D8B030D-6E8A-4147-A177-3AD203B41FA5}">
                      <a16:colId xmlns:a16="http://schemas.microsoft.com/office/drawing/2014/main" val="3821285456"/>
                    </a:ext>
                  </a:extLst>
                </a:gridCol>
              </a:tblGrid>
              <a:tr h="1400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00" dirty="0">
                          <a:solidFill>
                            <a:schemeClr val="tx1"/>
                          </a:solidFill>
                          <a:effectLst/>
                        </a:rPr>
                        <a:t>🗓 </a:t>
                      </a: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23 de fevereiro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⏰ 19h30 às 20h30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📍 Paróquia Sagrado Coração de Jesus (Catedral)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🗓 21 de fevereiro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⏰ 14h às 17h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📍 Área Missionária Alto Madeira - Distrito de </a:t>
                      </a:r>
                      <a:r>
                        <a:rPr lang="pt-BR" sz="1800" kern="100" dirty="0" err="1">
                          <a:solidFill>
                            <a:schemeClr val="tx1"/>
                          </a:solidFill>
                          <a:effectLst/>
                        </a:rPr>
                        <a:t>Jacy</a:t>
                      </a:r>
                      <a:r>
                        <a:rPr lang="pt-BR" sz="1800" kern="100" dirty="0">
                          <a:solidFill>
                            <a:schemeClr val="tx1"/>
                          </a:solidFill>
                          <a:effectLst/>
                        </a:rPr>
                        <a:t> Paraná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6301913"/>
                  </a:ext>
                </a:extLst>
              </a:tr>
              <a:tr h="1400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00" dirty="0">
                          <a:solidFill>
                            <a:schemeClr val="tx1"/>
                          </a:solidFill>
                          <a:effectLst/>
                        </a:rPr>
                        <a:t>🗓 22 de fevereiro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00" dirty="0">
                          <a:solidFill>
                            <a:schemeClr val="tx1"/>
                          </a:solidFill>
                          <a:effectLst/>
                        </a:rPr>
                        <a:t>⏰ 09h às 12h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kern="100" dirty="0">
                          <a:solidFill>
                            <a:schemeClr val="tx1"/>
                          </a:solidFill>
                          <a:effectLst/>
                        </a:rPr>
                        <a:t>📍 Área Missionária Alto Madeira – Distrito Vista Alegre do </a:t>
                      </a:r>
                      <a:r>
                        <a:rPr lang="pt-BR" sz="1600" kern="100" dirty="0" err="1">
                          <a:solidFill>
                            <a:schemeClr val="tx1"/>
                          </a:solidFill>
                          <a:effectLst/>
                        </a:rPr>
                        <a:t>Abunã</a:t>
                      </a:r>
                      <a:r>
                        <a:rPr lang="pt-BR" sz="1600" kern="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🗓 28 de fevereiro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⏰ 14h  às 17h30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📍 Área Missionária Baixo Madeira - Distrito de </a:t>
                      </a:r>
                      <a:r>
                        <a:rPr lang="pt-BR" sz="1800" b="1" kern="100" dirty="0" err="1">
                          <a:solidFill>
                            <a:schemeClr val="tx1"/>
                          </a:solidFill>
                          <a:effectLst/>
                        </a:rPr>
                        <a:t>Calama</a:t>
                      </a:r>
                      <a:endParaRPr lang="pt-BR" sz="1800" b="1" kern="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800" b="1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4241833"/>
                  </a:ext>
                </a:extLst>
              </a:tr>
              <a:tr h="1117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00" dirty="0">
                          <a:solidFill>
                            <a:schemeClr val="tx1"/>
                          </a:solidFill>
                          <a:effectLst/>
                        </a:rPr>
                        <a:t>🗓 28 de fevereiro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00" dirty="0">
                          <a:solidFill>
                            <a:schemeClr val="tx1"/>
                          </a:solidFill>
                          <a:effectLst/>
                        </a:rPr>
                        <a:t>⏰ 15h  às 17h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kern="100" dirty="0">
                          <a:solidFill>
                            <a:schemeClr val="tx1"/>
                          </a:solidFill>
                          <a:effectLst/>
                        </a:rPr>
                        <a:t>📍 Apostolado da Oração (Cúria)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🗓 28 de fevereiro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⏰ 19h  às 21h30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00" dirty="0">
                          <a:solidFill>
                            <a:schemeClr val="tx1"/>
                          </a:solidFill>
                          <a:effectLst/>
                        </a:rPr>
                        <a:t>📍 Paróquia São Luiz Gonzaga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100" kern="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1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2669691"/>
                  </a:ext>
                </a:extLst>
              </a:tr>
            </a:tbl>
          </a:graphicData>
        </a:graphic>
      </p:graphicFrame>
      <p:pic>
        <p:nvPicPr>
          <p:cNvPr id="27" name="Imagem 26">
            <a:extLst>
              <a:ext uri="{FF2B5EF4-FFF2-40B4-BE49-F238E27FC236}">
                <a16:creationId xmlns:a16="http://schemas.microsoft.com/office/drawing/2014/main" id="{EB4FD0DE-AADC-464B-A42F-2FD8BA08D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41306" y="4798314"/>
            <a:ext cx="3899810" cy="342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9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59149" y="420829"/>
            <a:ext cx="8412599" cy="441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Programa Povo de Deus a Caminho – Rádio Caiari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1174594" y="1074255"/>
            <a:ext cx="9742408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Acompanhe a Campanha da Fraternidade 2026 na Rádio Caiari FM,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todos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sábados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das 12h às 13h, com temas e reflexões essenciais.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307580" y="1912858"/>
            <a:ext cx="15240" cy="5302806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048143" y="2064067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7262277" y="2018764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85623" y="1961317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14 de fevereiro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2443996" y="2234446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Carlos: Tema, Lema e Objetivos da CF.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299960" y="2804517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262277" y="2759214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7879913" y="2701766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21 de fevereiro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879913" y="2974896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Sueli: Aprofundamento no VER.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048143" y="3481388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7262277" y="3436084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4985623" y="3378637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28 de fevereiro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2443996" y="3651766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Cidinha: Diagnóstico da Realidade Local.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299960" y="4158258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Shape 16"/>
          <p:cNvSpPr/>
          <p:nvPr/>
        </p:nvSpPr>
        <p:spPr>
          <a:xfrm>
            <a:off x="7262277" y="4112955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7"/>
          <p:cNvSpPr/>
          <p:nvPr/>
        </p:nvSpPr>
        <p:spPr>
          <a:xfrm>
            <a:off x="7879913" y="4055507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07 de março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7879913" y="4328636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Frei Faustino: ILUMINAR </a:t>
            </a: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pelas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</a:p>
          <a:p>
            <a:pPr marL="0" indent="0" algn="l">
              <a:lnSpc>
                <a:spcPts val="1400"/>
              </a:lnSpc>
              <a:buNone/>
            </a:pPr>
            <a:r>
              <a:rPr lang="en-US" sz="1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Sagradas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Escrituras.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048143" y="4835128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7262277" y="4789825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4985623" y="4732377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14 de março</a:t>
            </a:r>
            <a:endParaRPr lang="en-US" sz="1350" dirty="0"/>
          </a:p>
        </p:txBody>
      </p:sp>
      <p:sp>
        <p:nvSpPr>
          <p:cNvPr id="24" name="Text 22"/>
          <p:cNvSpPr/>
          <p:nvPr/>
        </p:nvSpPr>
        <p:spPr>
          <a:xfrm>
            <a:off x="2443996" y="5005507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Odete</a:t>
            </a: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ILUMINAR pela Doutrina Social da Igreja (DSI).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7299960" y="5511998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24"/>
          <p:cNvSpPr/>
          <p:nvPr/>
        </p:nvSpPr>
        <p:spPr>
          <a:xfrm>
            <a:off x="7262277" y="5466695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7879913" y="5409248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21 de março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7879913" y="5682377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Álvaro: Foco no AGIR.</a:t>
            </a:r>
            <a:endParaRPr lang="en-US" sz="1400" dirty="0"/>
          </a:p>
        </p:txBody>
      </p:sp>
      <p:sp>
        <p:nvSpPr>
          <p:cNvPr id="29" name="Shape 27"/>
          <p:cNvSpPr/>
          <p:nvPr/>
        </p:nvSpPr>
        <p:spPr>
          <a:xfrm>
            <a:off x="7048143" y="6188869"/>
            <a:ext cx="282297" cy="15240"/>
          </a:xfrm>
          <a:prstGeom prst="roundRect">
            <a:avLst>
              <a:gd name="adj" fmla="val 389122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Shape 28"/>
          <p:cNvSpPr/>
          <p:nvPr/>
        </p:nvSpPr>
        <p:spPr>
          <a:xfrm>
            <a:off x="7262277" y="6143565"/>
            <a:ext cx="105847" cy="105847"/>
          </a:xfrm>
          <a:prstGeom prst="roundRect">
            <a:avLst>
              <a:gd name="adj" fmla="val 431944"/>
            </a:avLst>
          </a:prstGeom>
          <a:solidFill>
            <a:srgbClr val="4950B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Text 29"/>
          <p:cNvSpPr/>
          <p:nvPr/>
        </p:nvSpPr>
        <p:spPr>
          <a:xfrm>
            <a:off x="4985623" y="6086118"/>
            <a:ext cx="1764863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28 de março</a:t>
            </a:r>
            <a:endParaRPr lang="en-US" sz="1350" dirty="0"/>
          </a:p>
        </p:txBody>
      </p:sp>
      <p:sp>
        <p:nvSpPr>
          <p:cNvPr id="32" name="Text 30"/>
          <p:cNvSpPr/>
          <p:nvPr/>
        </p:nvSpPr>
        <p:spPr>
          <a:xfrm>
            <a:off x="2443996" y="6359247"/>
            <a:ext cx="4306491" cy="183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4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Pe. André: Coleta Nacional da Solidariedade.</a:t>
            </a:r>
            <a:endParaRPr lang="en-US" sz="140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2BD4DD2D-52D1-478F-B44A-D84C84C6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2547223"/>
            <a:ext cx="3833335" cy="46684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0E1C75-9991-4F8B-B1F8-888F61A8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329922" y="2464417"/>
            <a:ext cx="3935392" cy="75949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58A515-11E6-409A-8D79-BF92FEBD8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38674" cy="44215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3606DD1-EDC8-450E-8EB8-9D774AFF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009" y="0"/>
            <a:ext cx="5633219" cy="5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507554B-1FA6-FED0-FE3E-86287496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0" y="279699"/>
            <a:ext cx="14175045" cy="783923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57B9961-CD67-4B93-9831-5611384E9300}"/>
              </a:ext>
            </a:extLst>
          </p:cNvPr>
          <p:cNvSpPr/>
          <p:nvPr/>
        </p:nvSpPr>
        <p:spPr>
          <a:xfrm>
            <a:off x="0" y="6930455"/>
            <a:ext cx="8778240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SÍNTESE DAS FORMAÇÕES NOS SETORES </a:t>
            </a:r>
            <a:endParaRPr lang="pt-B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9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1313</Words>
  <Application>Microsoft Office PowerPoint</Application>
  <PresentationFormat>Personalizar</PresentationFormat>
  <Paragraphs>171</Paragraphs>
  <Slides>21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0" baseType="lpstr">
      <vt:lpstr>Calibri</vt:lpstr>
      <vt:lpstr>Arial</vt:lpstr>
      <vt:lpstr>Segoe UI Emoji</vt:lpstr>
      <vt:lpstr>Times New Roman</vt:lpstr>
      <vt:lpstr>Aptos</vt:lpstr>
      <vt:lpstr>Inter</vt:lpstr>
      <vt:lpstr>Wingdings</vt:lpstr>
      <vt:lpstr>Inter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Álvaro Jr</dc:creator>
  <cp:lastModifiedBy>Álvaro Jr</cp:lastModifiedBy>
  <cp:revision>22</cp:revision>
  <dcterms:created xsi:type="dcterms:W3CDTF">2026-02-21T02:27:13Z</dcterms:created>
  <dcterms:modified xsi:type="dcterms:W3CDTF">2026-02-21T05:24:01Z</dcterms:modified>
</cp:coreProperties>
</file>