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Editar estilos de texto Mestre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Editar estilos de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Editar estilos de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smtClean="0"/>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smtClean="0"/>
              <a:t>Editar estilos de texto Mestre</a:t>
            </a:r>
          </a:p>
        </p:txBody>
      </p:sp>
      <p:sp>
        <p:nvSpPr>
          <p:cNvPr id="5" name="Date Placeholder 4"/>
          <p:cNvSpPr>
            <a:spLocks noGrp="1"/>
          </p:cNvSpPr>
          <p:nvPr>
            <p:ph type="dt" sz="half" idx="10"/>
          </p:nvPr>
        </p:nvSpPr>
        <p:spPr/>
        <p:txBody>
          <a:bodyPr/>
          <a:lstStyle/>
          <a:p>
            <a:fld id="{42A54C80-263E-416B-A8E0-580EDEADCBDC}" type="datetimeFigureOut">
              <a:rPr lang="en-US" dirty="0"/>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Editar estilos de texto Mestre</a:t>
            </a:r>
          </a:p>
        </p:txBody>
      </p:sp>
      <p:sp>
        <p:nvSpPr>
          <p:cNvPr id="5" name="Date Placeholder 4"/>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1/30/2026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algn="ctr"/>
            <a:r>
              <a:rPr lang="pt-BR" sz="4000" dirty="0" smtClean="0">
                <a:solidFill>
                  <a:schemeClr val="accent5">
                    <a:lumMod val="75000"/>
                  </a:schemeClr>
                </a:solidFill>
              </a:rPr>
              <a:t>“JESUS ESTÁ TE CHAMANDO</a:t>
            </a:r>
            <a:br>
              <a:rPr lang="pt-BR" sz="4000" dirty="0" smtClean="0">
                <a:solidFill>
                  <a:schemeClr val="accent5">
                    <a:lumMod val="75000"/>
                  </a:schemeClr>
                </a:solidFill>
              </a:rPr>
            </a:br>
            <a:r>
              <a:rPr lang="pt-BR" sz="4000" dirty="0" smtClean="0">
                <a:solidFill>
                  <a:schemeClr val="accent5">
                    <a:lumMod val="75000"/>
                  </a:schemeClr>
                </a:solidFill>
              </a:rPr>
              <a:t>PARA SERVIR!” </a:t>
            </a:r>
            <a:endParaRPr lang="pt-BR" sz="4000" dirty="0">
              <a:solidFill>
                <a:schemeClr val="accent5">
                  <a:lumMod val="75000"/>
                </a:schemeClr>
              </a:solidFill>
            </a:endParaRPr>
          </a:p>
        </p:txBody>
      </p:sp>
      <p:sp>
        <p:nvSpPr>
          <p:cNvPr id="3" name="Subtítulo 2"/>
          <p:cNvSpPr>
            <a:spLocks noGrp="1"/>
          </p:cNvSpPr>
          <p:nvPr>
            <p:ph type="subTitle" idx="1"/>
          </p:nvPr>
        </p:nvSpPr>
        <p:spPr/>
        <p:txBody>
          <a:bodyPr>
            <a:normAutofit fontScale="70000" lnSpcReduction="20000"/>
          </a:bodyPr>
          <a:lstStyle/>
          <a:p>
            <a:pPr marL="285750" indent="-285750" algn="ctr">
              <a:buFont typeface="Courier New" panose="02070309020205020404" pitchFamily="49" charset="0"/>
              <a:buChar char="o"/>
            </a:pPr>
            <a:r>
              <a:rPr lang="pt-BR" sz="3800" dirty="0" smtClean="0"/>
              <a:t>Ele conta com você para essa missão tão bonita de amor e cuidado com as crianças e famílias.</a:t>
            </a:r>
          </a:p>
          <a:p>
            <a:pPr marL="285750" indent="-285750" algn="ctr">
              <a:buFont typeface="Courier New" panose="02070309020205020404" pitchFamily="49" charset="0"/>
              <a:buChar char="o"/>
            </a:pPr>
            <a:endParaRPr lang="pt-BR" sz="3200" dirty="0"/>
          </a:p>
          <a:p>
            <a:pPr marL="285750" indent="-285750" algn="ctr">
              <a:buFont typeface="Courier New" panose="02070309020205020404" pitchFamily="49" charset="0"/>
              <a:buChar char="o"/>
            </a:pPr>
            <a:endParaRPr lang="pt-BR" sz="3200" dirty="0" smtClean="0"/>
          </a:p>
          <a:p>
            <a:pPr marL="285750" indent="-285750" algn="ctr">
              <a:buFont typeface="Courier New" panose="02070309020205020404" pitchFamily="49" charset="0"/>
              <a:buChar char="o"/>
            </a:pPr>
            <a:endParaRPr lang="pt-BR" sz="3200" dirty="0"/>
          </a:p>
          <a:p>
            <a:pPr marL="285750" indent="-285750" algn="ctr">
              <a:buFont typeface="Courier New" panose="02070309020205020404" pitchFamily="49" charset="0"/>
              <a:buChar char="o"/>
            </a:pPr>
            <a:endParaRPr lang="pt-BR" sz="3200" dirty="0" smtClean="0"/>
          </a:p>
          <a:p>
            <a:pPr marL="285750" indent="-285750" algn="ctr">
              <a:buFont typeface="Courier New" panose="02070309020205020404" pitchFamily="49" charset="0"/>
              <a:buChar char="o"/>
            </a:pPr>
            <a:endParaRPr lang="pt-BR" sz="3200" dirty="0"/>
          </a:p>
          <a:p>
            <a:pPr marL="285750" indent="-285750" algn="ctr">
              <a:buFont typeface="Courier New" panose="02070309020205020404" pitchFamily="49" charset="0"/>
              <a:buChar char="o"/>
            </a:pPr>
            <a:endParaRPr lang="pt-BR" sz="3200" dirty="0" smtClean="0"/>
          </a:p>
          <a:p>
            <a:pPr marL="285750" indent="-285750" algn="ctr">
              <a:buFont typeface="Courier New" panose="02070309020205020404" pitchFamily="49" charset="0"/>
              <a:buChar char="o"/>
            </a:pPr>
            <a:endParaRPr lang="pt-BR" sz="3200" dirty="0"/>
          </a:p>
          <a:p>
            <a:pPr marL="285750" indent="-285750" algn="ctr">
              <a:buFont typeface="Courier New" panose="02070309020205020404" pitchFamily="49" charset="0"/>
              <a:buChar char="o"/>
            </a:pPr>
            <a:endParaRPr lang="pt-BR" sz="3200" dirty="0" smtClean="0"/>
          </a:p>
          <a:p>
            <a:pPr marL="285750" indent="-285750" algn="ctr">
              <a:buFont typeface="Courier New" panose="02070309020205020404" pitchFamily="49" charset="0"/>
              <a:buChar char="o"/>
            </a:pPr>
            <a:endParaRPr lang="pt-BR" sz="3200" dirty="0"/>
          </a:p>
          <a:p>
            <a:pPr marL="285750" indent="-285750" algn="ctr">
              <a:buFont typeface="Courier New" panose="02070309020205020404" pitchFamily="49" charset="0"/>
              <a:buChar char="o"/>
            </a:pPr>
            <a:endParaRPr lang="pt-BR" sz="3200" dirty="0" smtClean="0"/>
          </a:p>
          <a:p>
            <a:pPr marL="285750" indent="-285750" algn="ctr">
              <a:buFont typeface="Courier New" panose="02070309020205020404" pitchFamily="49" charset="0"/>
              <a:buChar char="o"/>
            </a:pPr>
            <a:endParaRPr lang="pt-BR" sz="3200" dirty="0"/>
          </a:p>
          <a:p>
            <a:pPr marL="285750" indent="-285750" algn="ctr">
              <a:buFont typeface="Courier New" panose="02070309020205020404" pitchFamily="49" charset="0"/>
              <a:buChar char="o"/>
            </a:pPr>
            <a:endParaRPr lang="pt-BR" sz="3200" dirty="0" smtClean="0"/>
          </a:p>
          <a:p>
            <a:pPr marL="285750" indent="-285750" algn="ctr">
              <a:buFont typeface="Courier New" panose="02070309020205020404" pitchFamily="49" charset="0"/>
              <a:buChar char="o"/>
            </a:pPr>
            <a:endParaRPr lang="pt-BR" sz="3200" dirty="0"/>
          </a:p>
          <a:p>
            <a:pPr marL="285750" indent="-285750" algn="ctr">
              <a:buFont typeface="Courier New" panose="02070309020205020404" pitchFamily="49" charset="0"/>
              <a:buChar char="o"/>
            </a:pPr>
            <a:endParaRPr lang="pt-BR" sz="3200" dirty="0" smtClean="0"/>
          </a:p>
          <a:p>
            <a:pPr marL="285750" indent="-285750" algn="l">
              <a:buFont typeface="Courier New" panose="02070309020205020404" pitchFamily="49" charset="0"/>
              <a:buChar char="o"/>
            </a:pPr>
            <a:endParaRPr lang="pt-BR" dirty="0"/>
          </a:p>
        </p:txBody>
      </p:sp>
    </p:spTree>
    <p:extLst>
      <p:ext uri="{BB962C8B-B14F-4D97-AF65-F5344CB8AC3E}">
        <p14:creationId xmlns:p14="http://schemas.microsoft.com/office/powerpoint/2010/main" val="2987199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3200" dirty="0" smtClean="0">
                <a:solidFill>
                  <a:schemeClr val="tx1"/>
                </a:solidFill>
              </a:rPr>
              <a:t>O que é o chamado:</a:t>
            </a:r>
            <a:br>
              <a:rPr lang="pt-BR" sz="3200" dirty="0" smtClean="0">
                <a:solidFill>
                  <a:schemeClr val="tx1"/>
                </a:solidFill>
              </a:rPr>
            </a:br>
            <a:r>
              <a:rPr lang="pt-BR" sz="2400" dirty="0" smtClean="0">
                <a:solidFill>
                  <a:srgbClr val="C00000"/>
                </a:solidFill>
              </a:rPr>
              <a:t>“</a:t>
            </a:r>
            <a:r>
              <a:rPr lang="pt-BR" sz="2400" b="1" dirty="0" smtClean="0">
                <a:solidFill>
                  <a:srgbClr val="C00000"/>
                </a:solidFill>
              </a:rPr>
              <a:t>O</a:t>
            </a:r>
            <a:r>
              <a:rPr lang="pt-BR" sz="2400" b="1" dirty="0" smtClean="0">
                <a:solidFill>
                  <a:schemeClr val="accent5"/>
                </a:solidFill>
              </a:rPr>
              <a:t> </a:t>
            </a:r>
            <a:r>
              <a:rPr lang="pt-BR" sz="2400" b="1" dirty="0">
                <a:solidFill>
                  <a:schemeClr val="accent5"/>
                </a:solidFill>
              </a:rPr>
              <a:t>Senhor chamou-me desde meu nascimento; ainda no seio de minha mãe, ele pronunciou meu </a:t>
            </a:r>
            <a:r>
              <a:rPr lang="pt-BR" sz="2400" b="1" dirty="0" smtClean="0">
                <a:solidFill>
                  <a:schemeClr val="accent5"/>
                </a:solidFill>
              </a:rPr>
              <a:t>nome”.(Isaias 49,1)</a:t>
            </a:r>
            <a:br>
              <a:rPr lang="pt-BR" sz="2400" b="1" dirty="0" smtClean="0">
                <a:solidFill>
                  <a:schemeClr val="accent5"/>
                </a:solidFill>
              </a:rPr>
            </a:br>
            <a:endParaRPr lang="pt-BR" sz="2400" dirty="0">
              <a:solidFill>
                <a:schemeClr val="accent5"/>
              </a:solidFill>
            </a:endParaRPr>
          </a:p>
        </p:txBody>
      </p:sp>
      <p:sp>
        <p:nvSpPr>
          <p:cNvPr id="3" name="Espaço Reservado para Conteúdo 2"/>
          <p:cNvSpPr>
            <a:spLocks noGrp="1"/>
          </p:cNvSpPr>
          <p:nvPr>
            <p:ph idx="1"/>
          </p:nvPr>
        </p:nvSpPr>
        <p:spPr/>
        <p:txBody>
          <a:bodyPr>
            <a:normAutofit fontScale="92500" lnSpcReduction="10000"/>
          </a:bodyPr>
          <a:lstStyle/>
          <a:p>
            <a:r>
              <a:rPr lang="pt-BR" sz="2400" dirty="0"/>
              <a:t>O chamado de Deus é um convite divino e pessoal para um propósito, vocação ou missão específica, visando a salvação, a vivência da fé e o serviço ao próximo através da capacitação divina</a:t>
            </a:r>
            <a:r>
              <a:rPr lang="pt-BR" sz="2400" dirty="0" smtClean="0"/>
              <a:t>.</a:t>
            </a:r>
          </a:p>
          <a:p>
            <a:r>
              <a:rPr lang="pt-BR" sz="2400" dirty="0"/>
              <a:t>Na Bíblia, Deus chama indivíduos pelo nome como sinal de intimidade, missão especial ou urgência, frequentemente repetindo o nome duas vezes. Entre os principais chamados estão Abraão, Moisés, Samuel, Jacó, Marta, Simão Pedro e Saulo</a:t>
            </a:r>
            <a:r>
              <a:rPr lang="pt-BR" dirty="0"/>
              <a:t>.</a:t>
            </a:r>
            <a:endParaRPr lang="pt-BR" sz="2400" dirty="0" smtClean="0"/>
          </a:p>
          <a:p>
            <a:r>
              <a:rPr lang="pt-BR" sz="2400" dirty="0" smtClean="0"/>
              <a:t>Hoje Deus nos reuniu aqui para nos confiar uma Missão de servir e nos chama a cada um de nós pelo nome. </a:t>
            </a:r>
            <a:endParaRPr lang="pt-BR" sz="2400" dirty="0"/>
          </a:p>
        </p:txBody>
      </p:sp>
    </p:spTree>
    <p:extLst>
      <p:ext uri="{BB962C8B-B14F-4D97-AF65-F5344CB8AC3E}">
        <p14:creationId xmlns:p14="http://schemas.microsoft.com/office/powerpoint/2010/main" val="1095133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solidFill>
                  <a:srgbClr val="C00000"/>
                </a:solidFill>
              </a:rPr>
              <a:t>EIS-ME AQUI, SENHOR !</a:t>
            </a:r>
            <a:endParaRPr lang="pt-BR" dirty="0">
              <a:solidFill>
                <a:srgbClr val="C00000"/>
              </a:solidFill>
            </a:endParaRPr>
          </a:p>
        </p:txBody>
      </p:sp>
      <p:sp>
        <p:nvSpPr>
          <p:cNvPr id="3" name="Espaço Reservado para Conteúdo 2"/>
          <p:cNvSpPr>
            <a:spLocks noGrp="1"/>
          </p:cNvSpPr>
          <p:nvPr>
            <p:ph idx="1"/>
          </p:nvPr>
        </p:nvSpPr>
        <p:spPr/>
        <p:txBody>
          <a:bodyPr/>
          <a:lstStyle/>
          <a:p>
            <a:r>
              <a:rPr lang="pt-BR" dirty="0" smtClean="0"/>
              <a:t>ROSILDA, ELBA, ELOIR, CLEONICE, MARIA DILMA, NATALINA, PAULA, GILDA, LUZENI, SEBASTIANA, SÉFORA, ROSÂNGELA, OCILEIDE, ADRIANA, HELENA, DALVA, SARAH, LARA, JOÃO VITOR, VANESSA, LUZENILDA, CÍCERA, AMANDA, BRUNO, JANETE, ELIANE, FLAUZINA, MAGDA, SELMA, DONA MARIA, SANDRA, CREUZA, IRMÃ ELIANA, SILVANA, ANDRESSA..................... </a:t>
            </a:r>
            <a:endParaRPr lang="pt-BR" dirty="0"/>
          </a:p>
        </p:txBody>
      </p:sp>
    </p:spTree>
    <p:extLst>
      <p:ext uri="{BB962C8B-B14F-4D97-AF65-F5344CB8AC3E}">
        <p14:creationId xmlns:p14="http://schemas.microsoft.com/office/powerpoint/2010/main" val="1003871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85894" y="110836"/>
            <a:ext cx="8596668" cy="1320800"/>
          </a:xfrm>
        </p:spPr>
        <p:txBody>
          <a:bodyPr>
            <a:normAutofit fontScale="90000"/>
          </a:bodyPr>
          <a:lstStyle/>
          <a:p>
            <a:r>
              <a:rPr lang="pt-BR" sz="2400" dirty="0" smtClean="0">
                <a:solidFill>
                  <a:schemeClr val="accent5">
                    <a:lumMod val="75000"/>
                  </a:schemeClr>
                </a:solidFill>
              </a:rPr>
              <a:t>“EXISTEM DONS DIFERENTES, MAS O ESPÍRITO É O MESMO; DIFERENTES SERVIÇOS, MAS O SENHOR É O MESMO; DIFERENTES MODOS DE AGIR, MAS É O MESMO DEUS QUE REALIZA TUDO EM TODOS. DE FATO, O CORPO É UM SÓ, MAS TEM MUITOS MEMBROS; NO ENTANTO, APESAR DE SEREM MUITOS, TODOS OS MEMBROS DO CORPO FORMAM UM SÓ CORPO.” </a:t>
            </a:r>
            <a:r>
              <a:rPr lang="pt-BR" sz="1300" dirty="0" smtClean="0">
                <a:solidFill>
                  <a:schemeClr val="accent5">
                    <a:lumMod val="75000"/>
                  </a:schemeClr>
                </a:solidFill>
              </a:rPr>
              <a:t>(I COR. 12,4-6.12) </a:t>
            </a:r>
            <a:endParaRPr lang="pt-BR" sz="1300" dirty="0">
              <a:solidFill>
                <a:schemeClr val="accent5">
                  <a:lumMod val="75000"/>
                </a:schemeClr>
              </a:solidFill>
            </a:endParaRPr>
          </a:p>
        </p:txBody>
      </p:sp>
      <p:sp>
        <p:nvSpPr>
          <p:cNvPr id="3" name="Espaço Reservado para Conteúdo 2"/>
          <p:cNvSpPr>
            <a:spLocks noGrp="1"/>
          </p:cNvSpPr>
          <p:nvPr>
            <p:ph idx="1"/>
          </p:nvPr>
        </p:nvSpPr>
        <p:spPr/>
        <p:txBody>
          <a:bodyPr>
            <a:normAutofit/>
          </a:bodyPr>
          <a:lstStyle/>
          <a:p>
            <a:r>
              <a:rPr lang="pt-BR" sz="2400" dirty="0" smtClean="0">
                <a:solidFill>
                  <a:schemeClr val="tx1"/>
                </a:solidFill>
              </a:rPr>
              <a:t>Com estas palavras da Carta de São Paulo à Comunidade de Corinto, somos convidados a compreender que a Igreja, como desejada por Cristo, é este Corpo Místico. Ela é uma, mas se organiza através de diversas frentes de ação pastoral, movimentos e serviços.</a:t>
            </a:r>
          </a:p>
          <a:p>
            <a:r>
              <a:rPr lang="pt-BR" sz="2400" dirty="0" smtClean="0">
                <a:solidFill>
                  <a:schemeClr val="tx1"/>
                </a:solidFill>
              </a:rPr>
              <a:t>A </a:t>
            </a:r>
            <a:r>
              <a:rPr lang="pt-BR" sz="3200" dirty="0" smtClean="0">
                <a:solidFill>
                  <a:schemeClr val="tx1"/>
                </a:solidFill>
              </a:rPr>
              <a:t>Pastoral da Criança</a:t>
            </a:r>
            <a:r>
              <a:rPr lang="pt-BR" sz="2400" dirty="0" smtClean="0">
                <a:solidFill>
                  <a:schemeClr val="tx1"/>
                </a:solidFill>
              </a:rPr>
              <a:t>, como uma destas frentes de ação, é um Organismo de Ação Social vinculado à CNBB e faz parte da Comissão Episcopal para a Ação Sócio Transformadora.</a:t>
            </a:r>
            <a:endParaRPr lang="pt-BR" sz="2400" dirty="0">
              <a:solidFill>
                <a:schemeClr val="tx1"/>
              </a:solidFill>
            </a:endParaRPr>
          </a:p>
        </p:txBody>
      </p:sp>
    </p:spTree>
    <p:extLst>
      <p:ext uri="{BB962C8B-B14F-4D97-AF65-F5344CB8AC3E}">
        <p14:creationId xmlns:p14="http://schemas.microsoft.com/office/powerpoint/2010/main" val="2395056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C00000"/>
                </a:solidFill>
              </a:rPr>
              <a:t>MISSÃO DA PASTORAL DA CRIANÇA</a:t>
            </a:r>
            <a:endParaRPr lang="pt-BR" dirty="0">
              <a:solidFill>
                <a:srgbClr val="C00000"/>
              </a:solidFill>
            </a:endParaRPr>
          </a:p>
        </p:txBody>
      </p:sp>
      <p:sp>
        <p:nvSpPr>
          <p:cNvPr id="3" name="Espaço Reservado para Conteúdo 2"/>
          <p:cNvSpPr>
            <a:spLocks noGrp="1"/>
          </p:cNvSpPr>
          <p:nvPr>
            <p:ph idx="1"/>
          </p:nvPr>
        </p:nvSpPr>
        <p:spPr/>
        <p:txBody>
          <a:bodyPr>
            <a:normAutofit fontScale="92500" lnSpcReduction="10000"/>
          </a:bodyPr>
          <a:lstStyle/>
          <a:p>
            <a:r>
              <a:rPr lang="pt-BR" sz="2800" dirty="0" smtClean="0"/>
              <a:t>A missão da Pastoral da Criança é promover o desenvolvimento das crianças, à luz da evangélica opção preferencial pelo pobres, desde o ventre materno até aos seis anos, por meio de orientações básicas de saúde, nutrição, educação e cidadania, fundamentadas na mística cristã que une fé e vida, contribuindo para que suas famílias e comunidades realizem sua própria transformação. </a:t>
            </a:r>
          </a:p>
          <a:p>
            <a:pPr marL="0" indent="0">
              <a:buNone/>
            </a:pPr>
            <a:r>
              <a:rPr lang="pt-BR" sz="2400" dirty="0" smtClean="0"/>
              <a:t>     </a:t>
            </a:r>
            <a:r>
              <a:rPr lang="pt-BR" sz="2000" dirty="0" smtClean="0">
                <a:solidFill>
                  <a:schemeClr val="accent5"/>
                </a:solidFill>
              </a:rPr>
              <a:t>“Para que todas as crianças tenham vida em abundância.”</a:t>
            </a:r>
          </a:p>
          <a:p>
            <a:pPr marL="0" indent="0">
              <a:buNone/>
            </a:pPr>
            <a:r>
              <a:rPr lang="pt-BR" sz="1000" dirty="0" smtClean="0">
                <a:solidFill>
                  <a:schemeClr val="accent5"/>
                </a:solidFill>
              </a:rPr>
              <a:t>               (Conforme </a:t>
            </a:r>
            <a:r>
              <a:rPr lang="pt-BR" sz="1000" dirty="0" err="1" smtClean="0">
                <a:solidFill>
                  <a:schemeClr val="accent5"/>
                </a:solidFill>
              </a:rPr>
              <a:t>Jo</a:t>
            </a:r>
            <a:r>
              <a:rPr lang="pt-BR" sz="1000" dirty="0" smtClean="0">
                <a:solidFill>
                  <a:schemeClr val="accent5"/>
                </a:solidFill>
              </a:rPr>
              <a:t> 10,10)                              </a:t>
            </a:r>
            <a:endParaRPr lang="pt-BR" sz="1000" dirty="0">
              <a:solidFill>
                <a:schemeClr val="accent5"/>
              </a:solidFill>
            </a:endParaRPr>
          </a:p>
        </p:txBody>
      </p:sp>
    </p:spTree>
    <p:extLst>
      <p:ext uri="{BB962C8B-B14F-4D97-AF65-F5344CB8AC3E}">
        <p14:creationId xmlns:p14="http://schemas.microsoft.com/office/powerpoint/2010/main" val="2343673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800" dirty="0" smtClean="0">
                <a:solidFill>
                  <a:schemeClr val="accent5"/>
                </a:solidFill>
              </a:rPr>
              <a:t>PRINCIPAIS AÇÕES DA PASTORAL DA CRIANÇA</a:t>
            </a:r>
            <a:endParaRPr lang="pt-BR" sz="2800" dirty="0">
              <a:solidFill>
                <a:schemeClr val="accent5"/>
              </a:solidFill>
            </a:endParaRPr>
          </a:p>
        </p:txBody>
      </p:sp>
      <p:sp>
        <p:nvSpPr>
          <p:cNvPr id="3" name="Espaço Reservado para Conteúdo 2"/>
          <p:cNvSpPr>
            <a:spLocks noGrp="1"/>
          </p:cNvSpPr>
          <p:nvPr>
            <p:ph idx="1"/>
          </p:nvPr>
        </p:nvSpPr>
        <p:spPr/>
        <p:txBody>
          <a:bodyPr>
            <a:normAutofit/>
          </a:bodyPr>
          <a:lstStyle/>
          <a:p>
            <a:r>
              <a:rPr lang="pt-BR" sz="2400" dirty="0" smtClean="0"/>
              <a:t>Suas principais ações são o acompanhamento de crianças de zero a seis anos e acompanhamento de gestantes. A missão é toda baseada no tripé de ações que é formado pelas Visitas Domiciliares, Celebração da Vida e Reunião de Reflexão e Avaliação.</a:t>
            </a:r>
          </a:p>
          <a:p>
            <a:r>
              <a:rPr lang="pt-BR" sz="2400" dirty="0" smtClean="0"/>
              <a:t>Além disso, atua de forma permanente e ativa no Controle Social das Políticas Públicas, em todos os níveis da Federação, e promove Campanhas de Mobilização, de realização própria e em parcerias.</a:t>
            </a:r>
            <a:endParaRPr lang="pt-BR" sz="2400" dirty="0"/>
          </a:p>
        </p:txBody>
      </p:sp>
    </p:spTree>
    <p:extLst>
      <p:ext uri="{BB962C8B-B14F-4D97-AF65-F5344CB8AC3E}">
        <p14:creationId xmlns:p14="http://schemas.microsoft.com/office/powerpoint/2010/main" val="236650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a:p>
        </p:txBody>
      </p:sp>
    </p:spTree>
    <p:extLst>
      <p:ext uri="{BB962C8B-B14F-4D97-AF65-F5344CB8AC3E}">
        <p14:creationId xmlns:p14="http://schemas.microsoft.com/office/powerpoint/2010/main" val="4291329830"/>
      </p:ext>
    </p:extLst>
  </p:cSld>
  <p:clrMapOvr>
    <a:masterClrMapping/>
  </p:clrMapOvr>
</p:sld>
</file>

<file path=ppt/theme/theme1.xml><?xml version="1.0" encoding="utf-8"?>
<a:theme xmlns:a="http://schemas.openxmlformats.org/drawingml/2006/main" name="Facetado">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77</TotalTime>
  <Words>448</Words>
  <Application>Microsoft Office PowerPoint</Application>
  <PresentationFormat>Widescreen</PresentationFormat>
  <Paragraphs>31</Paragraphs>
  <Slides>7</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7</vt:i4>
      </vt:variant>
    </vt:vector>
  </HeadingPairs>
  <TitlesOfParts>
    <vt:vector size="12" baseType="lpstr">
      <vt:lpstr>Arial</vt:lpstr>
      <vt:lpstr>Courier New</vt:lpstr>
      <vt:lpstr>Trebuchet MS</vt:lpstr>
      <vt:lpstr>Wingdings 3</vt:lpstr>
      <vt:lpstr>Facetado</vt:lpstr>
      <vt:lpstr>“JESUS ESTÁ TE CHAMANDO PARA SERVIR!” </vt:lpstr>
      <vt:lpstr>O que é o chamado: “O Senhor chamou-me desde meu nascimento; ainda no seio de minha mãe, ele pronunciou meu nome”.(Isaias 49,1) </vt:lpstr>
      <vt:lpstr>EIS-ME AQUI, SENHOR !</vt:lpstr>
      <vt:lpstr>“EXISTEM DONS DIFERENTES, MAS O ESPÍRITO É O MESMO; DIFERENTES SERVIÇOS, MAS O SENHOR É O MESMO; DIFERENTES MODOS DE AGIR, MAS É O MESMO DEUS QUE REALIZA TUDO EM TODOS. DE FATO, O CORPO É UM SÓ, MAS TEM MUITOS MEMBROS; NO ENTANTO, APESAR DE SEREM MUITOS, TODOS OS MEMBROS DO CORPO FORMAM UM SÓ CORPO.” (I COR. 12,4-6.12) </vt:lpstr>
      <vt:lpstr>MISSÃO DA PASTORAL DA CRIANÇA</vt:lpstr>
      <vt:lpstr>PRINCIPAIS AÇÕES DA PASTORAL DA CRIANÇA</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ESTÁ TE CHAMANDO PARA SERVIR!”</dc:title>
  <dc:creator>SESAU_GOV</dc:creator>
  <cp:lastModifiedBy>SESAU_GOV</cp:lastModifiedBy>
  <cp:revision>9</cp:revision>
  <dcterms:created xsi:type="dcterms:W3CDTF">2026-01-30T17:13:30Z</dcterms:created>
  <dcterms:modified xsi:type="dcterms:W3CDTF">2026-01-30T18:30:45Z</dcterms:modified>
</cp:coreProperties>
</file>